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566" r:id="rId3"/>
    <p:sldId id="587" r:id="rId4"/>
    <p:sldId id="530" r:id="rId5"/>
    <p:sldId id="531" r:id="rId6"/>
    <p:sldId id="532" r:id="rId7"/>
    <p:sldId id="577" r:id="rId8"/>
    <p:sldId id="585" r:id="rId9"/>
    <p:sldId id="537" r:id="rId10"/>
    <p:sldId id="539" r:id="rId11"/>
    <p:sldId id="540" r:id="rId12"/>
    <p:sldId id="541" r:id="rId13"/>
    <p:sldId id="543" r:id="rId14"/>
    <p:sldId id="542" r:id="rId15"/>
    <p:sldId id="544" r:id="rId16"/>
    <p:sldId id="545" r:id="rId17"/>
    <p:sldId id="546" r:id="rId18"/>
    <p:sldId id="547" r:id="rId19"/>
    <p:sldId id="548" r:id="rId20"/>
    <p:sldId id="549" r:id="rId21"/>
    <p:sldId id="550" r:id="rId22"/>
    <p:sldId id="551" r:id="rId23"/>
    <p:sldId id="578" r:id="rId24"/>
    <p:sldId id="553" r:id="rId25"/>
    <p:sldId id="538" r:id="rId26"/>
    <p:sldId id="556" r:id="rId27"/>
    <p:sldId id="562" r:id="rId28"/>
    <p:sldId id="564" r:id="rId29"/>
    <p:sldId id="555" r:id="rId30"/>
    <p:sldId id="536" r:id="rId31"/>
    <p:sldId id="557" r:id="rId32"/>
    <p:sldId id="558" r:id="rId33"/>
    <p:sldId id="559" r:id="rId34"/>
    <p:sldId id="580" r:id="rId35"/>
    <p:sldId id="560" r:id="rId36"/>
    <p:sldId id="561" r:id="rId37"/>
    <p:sldId id="563" r:id="rId38"/>
    <p:sldId id="565" r:id="rId39"/>
    <p:sldId id="581" r:id="rId40"/>
    <p:sldId id="586" r:id="rId41"/>
    <p:sldId id="567" r:id="rId42"/>
    <p:sldId id="569" r:id="rId43"/>
    <p:sldId id="568" r:id="rId44"/>
    <p:sldId id="582" r:id="rId45"/>
    <p:sldId id="535" r:id="rId46"/>
    <p:sldId id="570" r:id="rId47"/>
    <p:sldId id="571" r:id="rId48"/>
    <p:sldId id="552" r:id="rId49"/>
    <p:sldId id="583" r:id="rId50"/>
    <p:sldId id="573" r:id="rId51"/>
    <p:sldId id="572" r:id="rId52"/>
    <p:sldId id="574" r:id="rId53"/>
    <p:sldId id="584" r:id="rId54"/>
    <p:sldId id="576" r:id="rId55"/>
    <p:sldId id="529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513" autoAdjust="0"/>
  </p:normalViewPr>
  <p:slideViewPr>
    <p:cSldViewPr>
      <p:cViewPr varScale="1">
        <p:scale>
          <a:sx n="85" d="100"/>
          <a:sy n="85" d="100"/>
        </p:scale>
        <p:origin x="228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E8521-7707-4ED7-B30E-A56D0EB08B98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8F02F-EFFD-4411-A5BF-2BE6F446B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9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55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f_{sharpen} = f + \gamma \</a:t>
            </a:r>
            <a:r>
              <a:rPr lang="en-US" dirty="0" err="1"/>
              <a:t>cdot</a:t>
            </a:r>
            <a:r>
              <a:rPr lang="en-US" dirty="0"/>
              <a:t> ||\</a:t>
            </a:r>
            <a:r>
              <a:rPr lang="en-US" dirty="0" err="1"/>
              <a:t>triangledown</a:t>
            </a:r>
            <a:r>
              <a:rPr lang="en-US" dirty="0"/>
              <a:t> f||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9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f_{unsharp} = f + \gamma (f- h_{blur}*f)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5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81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f'(x)=\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)-f(x-h)}{2h}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f*\frac{1}{2}\begin{array}{|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56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6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\theta = atan2(-</a:t>
            </a:r>
            <a:r>
              <a:rPr lang="es-ES" dirty="0" err="1"/>
              <a:t>f'_y,f'_x</a:t>
            </a:r>
            <a:r>
              <a:rPr lang="es-ES" dirty="0"/>
              <a:t>)</a:t>
            </a:r>
          </a:p>
          <a:p>
            <a:endParaRPr lang="es-ES" dirty="0"/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{atan2}(</a:t>
            </a:r>
            <a:r>
              <a:rPr lang="en-US" dirty="0" err="1"/>
              <a:t>y,x</a:t>
            </a:r>
            <a:r>
              <a:rPr lang="en-US" dirty="0"/>
              <a:t>) =</a:t>
            </a:r>
          </a:p>
          <a:p>
            <a:r>
              <a:rPr lang="en-US" dirty="0"/>
              <a:t>\begin{cases}</a:t>
            </a:r>
          </a:p>
          <a:p>
            <a:r>
              <a:rPr lang="en-US" dirty="0"/>
              <a:t>\arctan(\frac y x) &amp;\text{if } x &gt; 0, \\</a:t>
            </a:r>
          </a:p>
          <a:p>
            <a:r>
              <a:rPr lang="en-US" dirty="0"/>
              <a:t>\arctan(\frac y x) + \pi &amp;\text{if } x &lt; 0 \text{ and } y \</a:t>
            </a:r>
            <a:r>
              <a:rPr lang="en-US" dirty="0" err="1"/>
              <a:t>ge</a:t>
            </a:r>
            <a:r>
              <a:rPr lang="en-US" dirty="0"/>
              <a:t> 0, \\</a:t>
            </a:r>
          </a:p>
          <a:p>
            <a:r>
              <a:rPr lang="en-US" dirty="0"/>
              <a:t>\arctan(\frac y x) - \pi &amp;\text{if } x &lt; 0 \text{ and } y &lt; 0, \\</a:t>
            </a:r>
          </a:p>
          <a:p>
            <a:r>
              <a:rPr lang="en-US" dirty="0"/>
              <a:t>+\frac{\pi}{2} &amp;\text{if } x = 0 \text{ and } y &gt; 0, \\</a:t>
            </a:r>
          </a:p>
          <a:p>
            <a:r>
              <a:rPr lang="en-US" dirty="0"/>
              <a:t>-\frac{\pi}{2} &amp;\text{if } x = 0 \text{ and } y &lt; 0, \\</a:t>
            </a:r>
          </a:p>
          <a:p>
            <a:r>
              <a:rPr lang="en-US" dirty="0"/>
              <a:t>\text{undefined} &amp;\text{if } x = 0 \text{ and } y = 0.</a:t>
            </a:r>
          </a:p>
          <a:p>
            <a:r>
              <a:rPr lang="en-US" dirty="0"/>
              <a:t>\end{cases}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78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47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54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{d}{dx}(h*f)=(\</a:t>
            </a:r>
            <a:r>
              <a:rPr lang="en-US" dirty="0" err="1"/>
              <a:t>frac</a:t>
            </a:r>
            <a:r>
              <a:rPr lang="en-US" dirty="0"/>
              <a:t>{d}{dx}h)*f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07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\Delta f = \nabla^2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\</a:t>
            </a:r>
            <a:r>
              <a:rPr lang="en-US" dirty="0" err="1"/>
              <a:t>nabla</a:t>
            </a:r>
            <a:r>
              <a:rPr lang="en-US" dirty="0"/>
              <a:t>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[\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}{dx},\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</a:t>
            </a:r>
            <a:r>
              <a:rPr lang="en-US" dirty="0" err="1"/>
              <a:t>dy</a:t>
            </a:r>
            <a:r>
              <a:rPr lang="en-US" dirty="0"/>
              <a:t>}]=\</a:t>
            </a:r>
            <a:r>
              <a:rPr lang="en-US" dirty="0" err="1"/>
              <a:t>frac</a:t>
            </a:r>
            <a:r>
              <a:rPr lang="en-US" dirty="0"/>
              <a:t>{d^2f}{dx^2}+\</a:t>
            </a:r>
            <a:r>
              <a:rPr lang="en-US" dirty="0" err="1"/>
              <a:t>frac</a:t>
            </a:r>
            <a:r>
              <a:rPr lang="en-US" dirty="0"/>
              <a:t>{d^2f}{dy^2}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01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23.png"/><Relationship Id="rId5" Type="http://schemas.openxmlformats.org/officeDocument/2006/relationships/tags" Target="../tags/tag10.xml"/><Relationship Id="rId10" Type="http://schemas.openxmlformats.org/officeDocument/2006/relationships/image" Target="../media/image22.png"/><Relationship Id="rId4" Type="http://schemas.openxmlformats.org/officeDocument/2006/relationships/tags" Target="../tags/tag9.xml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0.png"/><Relationship Id="rId5" Type="http://schemas.openxmlformats.org/officeDocument/2006/relationships/image" Target="../media/image240.png"/><Relationship Id="rId10" Type="http://schemas.openxmlformats.org/officeDocument/2006/relationships/image" Target="../media/image27.gif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15.xml"/><Relationship Id="rId7" Type="http://schemas.openxmlformats.org/officeDocument/2006/relationships/image" Target="../media/image32.png"/><Relationship Id="rId2" Type="http://schemas.openxmlformats.org/officeDocument/2006/relationships/tags" Target="../tags/tag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18.xml"/><Relationship Id="rId7" Type="http://schemas.openxmlformats.org/officeDocument/2006/relationships/image" Target="../media/image46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image" Target="../media/image52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9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sharp_masking#Photographic_darkroom_unsharp_mask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lena edge">
            <a:extLst>
              <a:ext uri="{FF2B5EF4-FFF2-40B4-BE49-F238E27FC236}">
                <a16:creationId xmlns:a16="http://schemas.microsoft.com/office/drawing/2014/main" id="{27F9C176-8EBD-4345-95AA-70EB93F13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b="11111"/>
          <a:stretch/>
        </p:blipFill>
        <p:spPr bwMode="auto">
          <a:xfrm>
            <a:off x="0" y="990600"/>
            <a:ext cx="9144000" cy="441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300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7535-8313-478F-8006-41159892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derivative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2181B-A90F-4532-9A9E-AEA657F7A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We can mimic this derivative as a convolution operator: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Note 1: when a kernel size is even in some dimension, the center of the kernel needs to be specified (above the center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Note 2: remember that in the convolution operation </a:t>
                </a:r>
                <a:r>
                  <a:rPr lang="en-US" b="1" dirty="0"/>
                  <a:t>the kernel is flipped in both directions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2181B-A90F-4532-9A9E-AEA657F7A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D85B9609-0E44-4AFC-B378-5C274D4E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7620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latex.codecogs.com/gif.latex?%5Cdpi%7B300%7D%20f_x%27%3D%20f*%5Cbegin%7Barray%7D%7B%7Cc%7Cc%7C%7D%20%5Chline%20&amp;plus;1%20%26%20-1%20%5C%5C%20%5Chline%20%5Cend%7Barray%7D">
            <a:extLst>
              <a:ext uri="{FF2B5EF4-FFF2-40B4-BE49-F238E27FC236}">
                <a16:creationId xmlns:a16="http://schemas.microsoft.com/office/drawing/2014/main" id="{D3EB9ACB-8DAA-4D43-89AA-D994674F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1981200"/>
            <a:ext cx="37719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90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E77B-8F21-4037-B674-240B8BAA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1</a:t>
            </a:r>
            <a:r>
              <a:rPr lang="en-US" baseline="30000" dirty="0"/>
              <a:t>st</a:t>
            </a:r>
            <a:r>
              <a:rPr lang="en-US" dirty="0"/>
              <a:t>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33807-DEE2-450F-BDDB-169563EE1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more common approach is using the symmetric 1</a:t>
                </a:r>
                <a:r>
                  <a:rPr lang="en-US" baseline="30000" dirty="0"/>
                  <a:t>st</a:t>
                </a:r>
                <a:r>
                  <a:rPr lang="en-US" dirty="0"/>
                  <a:t> derivative: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translates to this kernel: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We’ll use the kernel above without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constant, since we only care about the ratio between gradients.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33807-DEE2-450F-BDDB-169563EE1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f%27%28x%29%3D%5Clim_%7Bh%5Cto%200%7D%5Cfrac%7Bf%28x&amp;plus;h%29-f%28x-h%29%7D%7B2h%7D">
            <a:extLst>
              <a:ext uri="{FF2B5EF4-FFF2-40B4-BE49-F238E27FC236}">
                <a16:creationId xmlns:a16="http://schemas.microsoft.com/office/drawing/2014/main" id="{980D171D-D2FD-4B78-B85E-D58198BA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64017"/>
            <a:ext cx="65341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f_x%27%3D%20f*%5Cfrac%7B1%7D%7B2%7D%5Cbegin%7Barray%7D%7B%7Cc%7Cc%7Cc%7C%7D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id="{B1CF7082-FCD4-4241-93B5-107E4F155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3231834"/>
            <a:ext cx="49911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66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B56D-8C6A-4C51-9E7D-7B857FC9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8C8D7-42C9-47B6-9701-884485222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convolution kernel above is true for python/</a:t>
            </a:r>
            <a:r>
              <a:rPr lang="en-US" dirty="0" err="1"/>
              <a:t>matlab</a:t>
            </a:r>
            <a:r>
              <a:rPr lang="en-US" dirty="0"/>
              <a:t>/</a:t>
            </a:r>
            <a:r>
              <a:rPr lang="en-US" dirty="0" err="1"/>
              <a:t>opencv</a:t>
            </a:r>
            <a:r>
              <a:rPr lang="en-US" dirty="0"/>
              <a:t> image axis convention, where the positive y direction is down.</a:t>
            </a:r>
          </a:p>
        </p:txBody>
      </p:sp>
      <p:pic>
        <p:nvPicPr>
          <p:cNvPr id="10242" name="Picture 2" descr="https://latex.codecogs.com/gif.latex?%5Cdpi%7B300%7D%20f_y%27%3D%20f*%5Cbegin%7Barray%7D%7B%7Cc%7C%7D%20%5Chline%20&amp;plus;1%20%5C%5C%20%5Chline%200%20%5C%5C%20%5Chline%20-1%20%5C%5C%20%5Chline%20%5Cend%7Barray%7D">
            <a:extLst>
              <a:ext uri="{FF2B5EF4-FFF2-40B4-BE49-F238E27FC236}">
                <a16:creationId xmlns:a16="http://schemas.microsoft.com/office/drawing/2014/main" id="{2FFEB34C-BD56-4102-8F8B-4760DA8D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26401"/>
            <a:ext cx="277177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422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B87F-9203-4A6B-B04A-4BC99FF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59C7-ABAA-4BD5-934C-DF04648A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40B8FD27-83B5-4DD3-B9B4-B37B2D19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dirty="0"/>
          </a:p>
        </p:txBody>
      </p:sp>
      <p:pic>
        <p:nvPicPr>
          <p:cNvPr id="13" name="Picture 11" descr="Edittex">
            <a:extLst>
              <a:ext uri="{FF2B5EF4-FFF2-40B4-BE49-F238E27FC236}">
                <a16:creationId xmlns:a16="http://schemas.microsoft.com/office/drawing/2014/main" id="{ABCC3AD9-2F6A-4C86-938F-BE449898DC9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51680" y="72628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77A55F7E-320E-4C18-9244-C06FBD911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E2FD731A-2179-4BDF-B393-5CB6BA049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ACD511F0-7B07-480C-A919-552C8F5EA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2933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15" descr="Edittex">
            <a:extLst>
              <a:ext uri="{FF2B5EF4-FFF2-40B4-BE49-F238E27FC236}">
                <a16:creationId xmlns:a16="http://schemas.microsoft.com/office/drawing/2014/main" id="{2C116865-C54A-4E1B-9663-95D6A7784F4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19200" y="2513013"/>
            <a:ext cx="1408113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6">
            <a:extLst>
              <a:ext uri="{FF2B5EF4-FFF2-40B4-BE49-F238E27FC236}">
                <a16:creationId xmlns:a16="http://schemas.microsoft.com/office/drawing/2014/main" id="{468FE1EC-B804-4B01-9BFB-C8063C71DFE2}"/>
              </a:ext>
            </a:extLst>
          </p:cNvPr>
          <p:cNvGrpSpPr>
            <a:grpSpLocks/>
          </p:cNvGrpSpPr>
          <p:nvPr/>
        </p:nvGrpSpPr>
        <p:grpSpPr bwMode="auto">
          <a:xfrm>
            <a:off x="3497263" y="2438400"/>
            <a:ext cx="1882775" cy="1157288"/>
            <a:chOff x="2395" y="1776"/>
            <a:chExt cx="1186" cy="729"/>
          </a:xfrm>
        </p:grpSpPr>
        <p:pic>
          <p:nvPicPr>
            <p:cNvPr id="19" name="Picture 17" descr="Edittex">
              <a:extLst>
                <a:ext uri="{FF2B5EF4-FFF2-40B4-BE49-F238E27FC236}">
                  <a16:creationId xmlns:a16="http://schemas.microsoft.com/office/drawing/2014/main" id="{33BA94E9-CDDF-488C-BE45-6D9E8623F1F0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688" y="2256"/>
              <a:ext cx="89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97C31468-A530-42DD-8E6A-C8332A6139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47A8087E-490D-4737-9470-070E3605B0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20">
              <a:extLst>
                <a:ext uri="{FF2B5EF4-FFF2-40B4-BE49-F238E27FC236}">
                  <a16:creationId xmlns:a16="http://schemas.microsoft.com/office/drawing/2014/main" id="{65CA3510-A2F5-4ED4-A09B-9211A17A3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D1F528-4846-4B02-A6AE-76B116A3D113}"/>
              </a:ext>
            </a:extLst>
          </p:cNvPr>
          <p:cNvGrpSpPr/>
          <p:nvPr/>
        </p:nvGrpSpPr>
        <p:grpSpPr>
          <a:xfrm>
            <a:off x="5792057" y="2435225"/>
            <a:ext cx="2609850" cy="993775"/>
            <a:chOff x="5792057" y="2435225"/>
            <a:chExt cx="2609850" cy="993775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F14C7E99-5F76-42D4-902B-103E1331C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6" name="Group 3">
                <a:extLst>
                  <a:ext uri="{FF2B5EF4-FFF2-40B4-BE49-F238E27FC236}">
                    <a16:creationId xmlns:a16="http://schemas.microsoft.com/office/drawing/2014/main" id="{B9ABF53D-7B37-4E3D-AB29-B8BA60D153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8" name="Group 4">
                  <a:extLst>
                    <a:ext uri="{FF2B5EF4-FFF2-40B4-BE49-F238E27FC236}">
                      <a16:creationId xmlns:a16="http://schemas.microsoft.com/office/drawing/2014/main" id="{E022CB2C-7CA9-4754-AAFD-A3DF8D13CC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10" name="Rectangle 5">
                    <a:extLst>
                      <a:ext uri="{FF2B5EF4-FFF2-40B4-BE49-F238E27FC236}">
                        <a16:creationId xmlns:a16="http://schemas.microsoft.com/office/drawing/2014/main" id="{01B69690-7D9D-4008-A22F-13EEA131BA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1" name="Line 6">
                    <a:extLst>
                      <a:ext uri="{FF2B5EF4-FFF2-40B4-BE49-F238E27FC236}">
                        <a16:creationId xmlns:a16="http://schemas.microsoft.com/office/drawing/2014/main" id="{564DFD88-1CC1-4DBB-A29E-FC78477954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9" name="Picture 7" descr="Edittex">
                  <a:extLst>
                    <a:ext uri="{FF2B5EF4-FFF2-40B4-BE49-F238E27FC236}">
                      <a16:creationId xmlns:a16="http://schemas.microsoft.com/office/drawing/2014/main" id="{231B9AF1-BD28-4FC0-8915-DEF94C27006D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7" name="Oval 8">
                <a:extLst>
                  <a:ext uri="{FF2B5EF4-FFF2-40B4-BE49-F238E27FC236}">
                    <a16:creationId xmlns:a16="http://schemas.microsoft.com/office/drawing/2014/main" id="{F7FEF8A7-884C-49D9-BA2B-387FBABF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1">
              <a:extLst>
                <a:ext uri="{FF2B5EF4-FFF2-40B4-BE49-F238E27FC236}">
                  <a16:creationId xmlns:a16="http://schemas.microsoft.com/office/drawing/2014/main" id="{5653AC80-E6AE-4F80-8B92-ABE7692A23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03533099-A912-4DDB-A60B-E80BCBDF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24FE827B-C918-47FA-92CF-542318D7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CDC4BD15-166E-44B0-BD7A-A6A306BA0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5" descr="Edittex">
                <a:extLst>
                  <a:ext uri="{FF2B5EF4-FFF2-40B4-BE49-F238E27FC236}">
                    <a16:creationId xmlns:a16="http://schemas.microsoft.com/office/drawing/2014/main" id="{A04C4175-39D1-4751-A196-61CA1A4ABC1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8" name="Picture 28" descr="Edittex">
            <a:extLst>
              <a:ext uri="{FF2B5EF4-FFF2-40B4-BE49-F238E27FC236}">
                <a16:creationId xmlns:a16="http://schemas.microsoft.com/office/drawing/2014/main" id="{B793A307-0D33-453F-884E-7F327137D4F8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17800" y="4357688"/>
            <a:ext cx="37084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2813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8A42-8B9F-4444-A63A-B8F9A631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929B-623B-482B-9270-FFBCDBE4C7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gradient direction is given by: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determined by the right-hand rule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axis.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929B-623B-482B-9270-FFBCDBE4C7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C2889E8-3ADD-49BF-B6B2-2B9619331B54}"/>
              </a:ext>
            </a:extLst>
          </p:cNvPr>
          <p:cNvGrpSpPr/>
          <p:nvPr/>
        </p:nvGrpSpPr>
        <p:grpSpPr>
          <a:xfrm>
            <a:off x="6248400" y="914400"/>
            <a:ext cx="2609850" cy="993775"/>
            <a:chOff x="5792057" y="2435225"/>
            <a:chExt cx="2609850" cy="993775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7D9DF370-6505-4CEB-B58B-E3D90264AF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18" name="Group 3">
                <a:extLst>
                  <a:ext uri="{FF2B5EF4-FFF2-40B4-BE49-F238E27FC236}">
                    <a16:creationId xmlns:a16="http://schemas.microsoft.com/office/drawing/2014/main" id="{C9F9C244-A6A9-43E0-9791-FA86E6936D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20" name="Group 4">
                  <a:extLst>
                    <a:ext uri="{FF2B5EF4-FFF2-40B4-BE49-F238E27FC236}">
                      <a16:creationId xmlns:a16="http://schemas.microsoft.com/office/drawing/2014/main" id="{947BE4BB-3A83-400A-8CF3-AE1E8A88DC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22" name="Rectangle 5">
                    <a:extLst>
                      <a:ext uri="{FF2B5EF4-FFF2-40B4-BE49-F238E27FC236}">
                        <a16:creationId xmlns:a16="http://schemas.microsoft.com/office/drawing/2014/main" id="{8BF51D4B-84A8-4F48-BC09-1BDBA2054D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" name="Line 6">
                    <a:extLst>
                      <a:ext uri="{FF2B5EF4-FFF2-40B4-BE49-F238E27FC236}">
                        <a16:creationId xmlns:a16="http://schemas.microsoft.com/office/drawing/2014/main" id="{1137B0EA-9265-487C-9FB3-000477BCD6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21" name="Picture 7" descr="Edittex">
                  <a:extLst>
                    <a:ext uri="{FF2B5EF4-FFF2-40B4-BE49-F238E27FC236}">
                      <a16:creationId xmlns:a16="http://schemas.microsoft.com/office/drawing/2014/main" id="{32177536-5C1B-4AD0-9D3C-E4A03D319A9E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9" name="Oval 8">
                <a:extLst>
                  <a:ext uri="{FF2B5EF4-FFF2-40B4-BE49-F238E27FC236}">
                    <a16:creationId xmlns:a16="http://schemas.microsoft.com/office/drawing/2014/main" id="{BA3ECAA2-0ECC-4147-9778-79121F89A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21">
              <a:extLst>
                <a:ext uri="{FF2B5EF4-FFF2-40B4-BE49-F238E27FC236}">
                  <a16:creationId xmlns:a16="http://schemas.microsoft.com/office/drawing/2014/main" id="{52BC0668-9BD3-4049-9CC2-DF9FD52A289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14" name="Line 22">
                <a:extLst>
                  <a:ext uri="{FF2B5EF4-FFF2-40B4-BE49-F238E27FC236}">
                    <a16:creationId xmlns:a16="http://schemas.microsoft.com/office/drawing/2014/main" id="{D581177B-65D9-4923-83C7-2F52E266A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3">
                <a:extLst>
                  <a:ext uri="{FF2B5EF4-FFF2-40B4-BE49-F238E27FC236}">
                    <a16:creationId xmlns:a16="http://schemas.microsoft.com/office/drawing/2014/main" id="{4C2EA6C4-7E55-4D6D-845E-9D72C3787D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24">
                <a:extLst>
                  <a:ext uri="{FF2B5EF4-FFF2-40B4-BE49-F238E27FC236}">
                    <a16:creationId xmlns:a16="http://schemas.microsoft.com/office/drawing/2014/main" id="{C335B5D8-9AC2-423E-B117-64A9122E0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7" name="Picture 25" descr="Edittex">
                <a:extLst>
                  <a:ext uri="{FF2B5EF4-FFF2-40B4-BE49-F238E27FC236}">
                    <a16:creationId xmlns:a16="http://schemas.microsoft.com/office/drawing/2014/main" id="{515615DD-4BBD-490F-B110-E2EDC148074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1274" name="Picture 10" descr="https://latex.codecogs.com/gif.latex?%5Cdpi%7B300%7D%20%5Ctheta%20%3D%20atan2%28-f%27_y%2Cf%27_x%29">
            <a:extLst>
              <a:ext uri="{FF2B5EF4-FFF2-40B4-BE49-F238E27FC236}">
                <a16:creationId xmlns:a16="http://schemas.microsoft.com/office/drawing/2014/main" id="{7F9422DD-8714-4C87-938A-A0FC88EB5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411287"/>
            <a:ext cx="37623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upload.wikimedia.org/wikipedia/commons/thumb/a/a8/Arctangent2.svg/1280px-Arctangent2.svg.png">
            <a:extLst>
              <a:ext uri="{FF2B5EF4-FFF2-40B4-BE49-F238E27FC236}">
                <a16:creationId xmlns:a16="http://schemas.microsoft.com/office/drawing/2014/main" id="{C699485C-C235-434A-AF0F-24D25803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51" y="3124200"/>
            <a:ext cx="4944403" cy="370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https://latex.codecogs.com/gif.latex?%5Cdpi%7B300%7D%20%5Coperatorname%7Batan2%7D%28y%2Cx%29%20%3D%20%5Cbegin%7Bcases%7D%20%5Carctan%28%5Cfrac%20y%20x%29%20%26%5Ctext%7Bif%20%7D%20x%20%3E%200%2C%20%5C%5C%20%5Carctan%28%5Cfrac%20y%20x%29%20&amp;plus;%20%5Cpi%20%26%5Ctext%7Bif%20%7D%20x%20%3C%200%20%5Ctext%7B%20and%20%7D%20y%20%5Cge%200%2C%20%5C%5C%20%5Carctan%28%5Cfrac%20y%20x%29%20-%20%5Cpi%20%26%5Ctext%7Bif%20%7D%20x%20%3C%200%20%5Ctext%7B%20and%20%7D%20y%20%3C%200%2C%20%5C%5C%20&amp;plus;%5Cfrac%7B%5Cpi%7D%7B2%7D%20%26%5Ctext%7Bif%20%7D%20x%20%3D%200%20%5Ctext%7B%20and%20%7D%20y%20%3E%200%2C%20%5C%5C%20-%5Cfrac%7B%5Cpi%7D%7B2%7D%20%26%5Ctext%7Bif%20%7D%20x%20%3D%200%20%5Ctext%7B%20and%20%7D%20y%20%3C%200%2C%20%5C%5C%20%5Ctext%7Bundefined%7D%20%26%5Ctext%7Bif%20%7D%20x%20%3D%200%20%5Ctext%7B%20and%20%7D%20y%20%3D%200.%20%5Cend%7Bcases%7D">
            <a:extLst>
              <a:ext uri="{FF2B5EF4-FFF2-40B4-BE49-F238E27FC236}">
                <a16:creationId xmlns:a16="http://schemas.microsoft.com/office/drawing/2014/main" id="{551A17FD-C0F6-44E9-BBFB-DA89B31A4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6" y="4098612"/>
            <a:ext cx="4070195" cy="15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992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DC85-52CB-4A0B-94B2-3D1190E6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69E3C-F9CE-4CE1-9681-E9E5C8C02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90135E5-C5DA-43A4-8E32-4FC54320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914400"/>
            <a:ext cx="6778189" cy="601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6972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E7A2-278A-4524-867B-4A4D971A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Prewitt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47362-1304-4E8D-8CE2-FE4DE56C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same as before but more robust to noise since it uses the diagonal neighbors as well.</a:t>
            </a:r>
          </a:p>
        </p:txBody>
      </p:sp>
      <p:pic>
        <p:nvPicPr>
          <p:cNvPr id="12290" name="Picture 2" descr="https://latex.codecogs.com/gif.latex?%5Cdpi%7B300%7D%20f_x%27%3D%20f*%5Cbegin%7Barray%7D%7B%7Cc%7Cc%7Cc%7C%7D%20%5Chline%20&amp;plus;1%20%26%20%5C%3B%200%20%5C%3B%20%26%20-1%20%5C%5C%20%5Chline%20&amp;plus;1%20%26%20%5C%3B%200%20%5C%3B%20%26%20-1%20%5C%5C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id="{BA3F8BD1-ADF7-4B02-9F07-0CD264AD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7" y="947737"/>
            <a:ext cx="46577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57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068A-F056-4BC5-BF88-D91BF8BC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effects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5B52A-7107-4D24-BB54-741B2D57F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find maximum of derivative in noisy environment.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0C3A11D7-A367-490B-859A-3654D847A9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7313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6" name="Photo Editor Photo" r:id="rId5" imgW="5885714" imgH="2219635" progId="">
                  <p:embed/>
                </p:oleObj>
              </mc:Choice>
              <mc:Fallback>
                <p:oleObj name="Photo Editor Photo" r:id="rId5" imgW="5885714" imgH="2219635" progId="">
                  <p:embed/>
                  <p:pic>
                    <p:nvPicPr>
                      <p:cNvPr id="30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" descr="txp_fig">
            <a:extLst>
              <a:ext uri="{FF2B5EF4-FFF2-40B4-BE49-F238E27FC236}">
                <a16:creationId xmlns:a16="http://schemas.microsoft.com/office/drawing/2014/main" id="{9DD08DB4-3798-421B-9FBB-943D4DA5563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82925" y="26733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A9A170B-15FE-4022-94E0-A36C9AC5CE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4216400"/>
          <a:ext cx="5037138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7" name="Photo Editor Photo" r:id="rId8" imgW="5915851" imgH="2029108" progId="">
                  <p:embed/>
                </p:oleObj>
              </mc:Choice>
              <mc:Fallback>
                <p:oleObj name="Photo Editor Photo" r:id="rId8" imgW="5915851" imgH="2029108" progId="">
                  <p:embed/>
                  <p:pic>
                    <p:nvPicPr>
                      <p:cNvPr id="307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216400"/>
                        <a:ext cx="5037138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 descr="txp_fig">
            <a:extLst>
              <a:ext uri="{FF2B5EF4-FFF2-40B4-BE49-F238E27FC236}">
                <a16:creationId xmlns:a16="http://schemas.microsoft.com/office/drawing/2014/main" id="{78AF178A-BED6-4B2C-B1B6-6057EFC6035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43200" y="4737100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5F00E9F-2B9B-4474-829B-C2E6E473C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4212" y="1752600"/>
            <a:ext cx="2221461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Line 21">
            <a:extLst>
              <a:ext uri="{FF2B5EF4-FFF2-40B4-BE49-F238E27FC236}">
                <a16:creationId xmlns:a16="http://schemas.microsoft.com/office/drawing/2014/main" id="{5D71123A-B8D1-4C9E-A279-CE93259AA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342" y="2819400"/>
            <a:ext cx="2209800" cy="0"/>
          </a:xfrm>
          <a:prstGeom prst="line">
            <a:avLst/>
          </a:prstGeom>
          <a:noFill/>
          <a:ln w="38100">
            <a:solidFill>
              <a:srgbClr val="FF0000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B1974C-1681-4AFC-B82C-4F4015F7D8CC}"/>
              </a:ext>
            </a:extLst>
          </p:cNvPr>
          <p:cNvSpPr txBox="1"/>
          <p:nvPr/>
        </p:nvSpPr>
        <p:spPr>
          <a:xfrm>
            <a:off x="566057" y="4038595"/>
            <a:ext cx="18697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Noisy input image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18169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39D6-6571-4148-B037-CD5134E6D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smoothing the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293BD-9EAB-44FD-AFB9-B4C56D49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Search for the maximum in the </a:t>
            </a:r>
            <a:r>
              <a:rPr lang="en-US"/>
              <a:t>smooth image!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190F37A2-5703-4657-BFC9-9BF030B2A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5319" y="762000"/>
            <a:ext cx="5313362" cy="139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id="{78E5BC8F-6029-4989-9AF7-ED98C770D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981" y="1289050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f</a:t>
            </a:r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id="{A1ACBC02-1C0E-4B57-8613-1403571D088C}"/>
              </a:ext>
            </a:extLst>
          </p:cNvPr>
          <p:cNvGrpSpPr>
            <a:grpSpLocks/>
          </p:cNvGrpSpPr>
          <p:nvPr/>
        </p:nvGrpSpPr>
        <p:grpSpPr bwMode="auto">
          <a:xfrm>
            <a:off x="1627981" y="2163763"/>
            <a:ext cx="5600700" cy="1120775"/>
            <a:chOff x="1032" y="1507"/>
            <a:chExt cx="3528" cy="706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21511867-C041-426F-8855-34575B7C4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8">
              <a:extLst>
                <a:ext uri="{FF2B5EF4-FFF2-40B4-BE49-F238E27FC236}">
                  <a16:creationId xmlns:a16="http://schemas.microsoft.com/office/drawing/2014/main" id="{A270AEA9-B7D9-4592-9E74-4B1EBBB6E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" y="1684"/>
              <a:ext cx="18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h</a:t>
              </a:r>
            </a:p>
          </p:txBody>
        </p: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42DC66E8-8745-450E-9ECC-5FE30C595E72}"/>
              </a:ext>
            </a:extLst>
          </p:cNvPr>
          <p:cNvGrpSpPr>
            <a:grpSpLocks/>
          </p:cNvGrpSpPr>
          <p:nvPr/>
        </p:nvGrpSpPr>
        <p:grpSpPr bwMode="auto">
          <a:xfrm>
            <a:off x="1208881" y="3302000"/>
            <a:ext cx="6019800" cy="1104900"/>
            <a:chOff x="768" y="2224"/>
            <a:chExt cx="3792" cy="696"/>
          </a:xfrm>
        </p:grpSpPr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1756F0CC-6F31-4FAE-ABAE-F8BBEA215F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19">
              <a:extLst>
                <a:ext uri="{FF2B5EF4-FFF2-40B4-BE49-F238E27FC236}">
                  <a16:creationId xmlns:a16="http://schemas.microsoft.com/office/drawing/2014/main" id="{734FAAC9-254F-4036-A642-3EBD62453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346"/>
              <a:ext cx="37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f * h</a:t>
              </a:r>
            </a:p>
          </p:txBody>
        </p:sp>
      </p:grpSp>
      <p:grpSp>
        <p:nvGrpSpPr>
          <p:cNvPr id="12" name="Group 23">
            <a:extLst>
              <a:ext uri="{FF2B5EF4-FFF2-40B4-BE49-F238E27FC236}">
                <a16:creationId xmlns:a16="http://schemas.microsoft.com/office/drawing/2014/main" id="{6F354BC6-EEE5-4FF3-BB92-99E486557DB3}"/>
              </a:ext>
            </a:extLst>
          </p:cNvPr>
          <p:cNvGrpSpPr/>
          <p:nvPr/>
        </p:nvGrpSpPr>
        <p:grpSpPr>
          <a:xfrm>
            <a:off x="523081" y="4406900"/>
            <a:ext cx="6705601" cy="1155700"/>
            <a:chOff x="533400" y="4635500"/>
            <a:chExt cx="6705601" cy="1155700"/>
          </a:xfrm>
        </p:grpSpPr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F5E8FDFA-DF6E-4D71-B5AE-E253E41D2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25638" y="4635500"/>
              <a:ext cx="5313363" cy="1155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C916BC2C-97EB-430E-BF32-AAA73E8DC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33400" y="4800600"/>
              <a:ext cx="1295400" cy="659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1177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19931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this convolution trick:</a:t>
            </a:r>
          </a:p>
        </p:txBody>
      </p:sp>
      <p:pic>
        <p:nvPicPr>
          <p:cNvPr id="14338" name="Picture 2" descr="https://latex.codecogs.com/gif.latex?%5Cdpi%7B300%7D%20%5Cfrac%7Bd%7D%7Bdx%7D%28h*f%29%3D%28%5Cfrac%7Bd%7D%7Bdx%7Dh%29*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315057"/>
            <a:ext cx="2952750" cy="64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97233"/>
            <a:ext cx="5360893" cy="432675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Gaussian"/>
          <p:cNvSpPr/>
          <p:nvPr/>
        </p:nvSpPr>
        <p:spPr>
          <a:xfrm>
            <a:off x="300145" y="3862423"/>
            <a:ext cx="1909655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28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latin typeface="+mj-lt"/>
              </a:rPr>
              <a:t>derivative of </a:t>
            </a:r>
            <a:r>
              <a:rPr sz="2400" i="0" dirty="0">
                <a:latin typeface="+mj-lt"/>
              </a:rPr>
              <a:t>Gaussian</a:t>
            </a:r>
          </a:p>
        </p:txBody>
      </p:sp>
      <p:sp>
        <p:nvSpPr>
          <p:cNvPr id="7" name="Output"/>
          <p:cNvSpPr/>
          <p:nvPr/>
        </p:nvSpPr>
        <p:spPr>
          <a:xfrm>
            <a:off x="262182" y="5235186"/>
            <a:ext cx="1985580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output (same as before)</a:t>
            </a:r>
            <a:endParaRPr sz="2400" dirty="0">
              <a:latin typeface="+mj-lt"/>
            </a:endParaRPr>
          </a:p>
        </p:txBody>
      </p:sp>
      <p:sp>
        <p:nvSpPr>
          <p:cNvPr id="8" name="Input"/>
          <p:cNvSpPr/>
          <p:nvPr/>
        </p:nvSpPr>
        <p:spPr>
          <a:xfrm>
            <a:off x="705170" y="2664528"/>
            <a:ext cx="1176604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nput</a:t>
            </a:r>
          </a:p>
        </p:txBody>
      </p:sp>
    </p:spTree>
    <p:extLst>
      <p:ext uri="{BB962C8B-B14F-4D97-AF65-F5344CB8AC3E}">
        <p14:creationId xmlns:p14="http://schemas.microsoft.com/office/powerpoint/2010/main" val="2324769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117725" y="3544888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r>
              <a:rPr lang="en-US"/>
              <a:t>-direction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570538" y="350520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y</a:t>
            </a:r>
            <a:r>
              <a:rPr lang="en-US"/>
              <a:t>-direction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57157" y="1322212"/>
            <a:ext cx="3605543" cy="2151706"/>
            <a:chOff x="4293229" y="2329395"/>
            <a:chExt cx="3605543" cy="2151706"/>
          </a:xfrm>
        </p:grpSpPr>
        <p:pic>
          <p:nvPicPr>
            <p:cNvPr id="11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3229" y="2329395"/>
              <a:ext cx="3605543" cy="158004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Derivative of Gaussian"/>
            <p:cNvSpPr/>
            <p:nvPr/>
          </p:nvSpPr>
          <p:spPr>
            <a:xfrm>
              <a:off x="4693821" y="4039633"/>
              <a:ext cx="2804358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Derivative of Gaussian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159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Sobel</a:t>
            </a:r>
            <a:r>
              <a:rPr lang="en-US" dirty="0"/>
              <a:t>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approximation of derivative of Gaussian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also be thought of as Prewitt with higher weighting for closer neighbors.</a:t>
            </a:r>
          </a:p>
          <a:p>
            <a:r>
              <a:rPr lang="en-US" b="1" dirty="0"/>
              <a:t>In theory- </a:t>
            </a:r>
            <a:r>
              <a:rPr lang="en-US" dirty="0"/>
              <a:t>should give better performance relative to Prewitt since it includes smoothing effect.</a:t>
            </a:r>
          </a:p>
          <a:p>
            <a:r>
              <a:rPr lang="en-US" b="1" dirty="0"/>
              <a:t>In practice- </a:t>
            </a:r>
            <a:r>
              <a:rPr lang="en-US" dirty="0"/>
              <a:t>non definitive superiority to Prewitt (3X3 kernel is a rough approximation…).</a:t>
            </a:r>
          </a:p>
          <a:p>
            <a:endParaRPr lang="en-US" dirty="0"/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1987956"/>
              </p:ext>
            </p:extLst>
          </p:nvPr>
        </p:nvGraphicFramePr>
        <p:xfrm>
          <a:off x="27813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roup 22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18929840"/>
              </p:ext>
            </p:extLst>
          </p:nvPr>
        </p:nvGraphicFramePr>
        <p:xfrm>
          <a:off x="51816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47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3413" y="2765827"/>
            <a:ext cx="30003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8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1650" y="2745189"/>
            <a:ext cx="284163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97004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05600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7877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b="1" dirty="0" err="1"/>
              <a:t>LoG</a:t>
            </a:r>
            <a:endParaRPr lang="en-US" b="1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21458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/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608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C13C-C03C-4FFA-BCAA-779AEC3F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approach: 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A08B-EF8B-4A46-A3B8-6410EE6F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to find the zero crossing of the 2</a:t>
            </a:r>
            <a:r>
              <a:rPr lang="en-US" baseline="30000" dirty="0"/>
              <a:t>nd</a:t>
            </a:r>
            <a:r>
              <a:rPr lang="en-US" dirty="0"/>
              <a:t> derivative.</a:t>
            </a:r>
          </a:p>
          <a:p>
            <a:r>
              <a:rPr lang="en-US" dirty="0"/>
              <a:t>Only single zero crossing- should </a:t>
            </a:r>
            <a:r>
              <a:rPr lang="en-US"/>
              <a:t>produce thinner </a:t>
            </a:r>
            <a:r>
              <a:rPr lang="en-US" dirty="0"/>
              <a:t>edge</a:t>
            </a:r>
          </a:p>
        </p:txBody>
      </p:sp>
      <p:pic>
        <p:nvPicPr>
          <p:cNvPr id="4" name="Picture 2" descr="Image result for derivative of edge gif">
            <a:extLst>
              <a:ext uri="{FF2B5EF4-FFF2-40B4-BE49-F238E27FC236}">
                <a16:creationId xmlns:a16="http://schemas.microsoft.com/office/drawing/2014/main" id="{B151D680-5749-42C6-8B16-B72F194C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8" y="2438400"/>
            <a:ext cx="5828071" cy="41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695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take the 2</a:t>
            </a:r>
            <a:r>
              <a:rPr lang="en-US" baseline="30000" dirty="0"/>
              <a:t>nd</a:t>
            </a:r>
            <a:r>
              <a:rPr lang="en-US" dirty="0"/>
              <a:t> derivative of the Gaussian (</a:t>
            </a:r>
            <a:r>
              <a:rPr lang="en-US" dirty="0" err="1"/>
              <a:t>Laplacian</a:t>
            </a:r>
            <a:r>
              <a:rPr lang="en-US" dirty="0"/>
              <a:t> of Gaussian: </a:t>
            </a:r>
            <a:r>
              <a:rPr lang="en-US" dirty="0" err="1"/>
              <a:t>LoG</a:t>
            </a:r>
            <a:r>
              <a:rPr lang="en-US" dirty="0"/>
              <a:t>) kernel so smoothing will help with noise reduction:</a:t>
            </a:r>
          </a:p>
          <a:p>
            <a:endParaRPr lang="en-US" dirty="0"/>
          </a:p>
        </p:txBody>
      </p:sp>
      <p:pic>
        <p:nvPicPr>
          <p:cNvPr id="16386" name="Picture 2" descr="https://latex.codecogs.com/gif.latex?%5Cdpi%7B300%7D%20%5CDelta%20f%20%3D%20%5Cnabla%5E2%20f%20%3D%20%5Cnabla%20%5Ccdot%20%5Cnabla%20f%20%3D%20%5Cnabla%20%5Ccdot%20%5B%5Cfrac%7Bdf%7D%7Bdx%7D%2C%5Cfrac%7Bdf%7D%7Bdy%7D%5D%3D%5Cfrac%7Bd%5E2f%7D%7Bdx%5E2%7D&amp;plus;%5Cfrac%7Bd%5E2f%7D%7Bdy%5E2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7" y="2057400"/>
            <a:ext cx="8041506" cy="9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04681" y="3178152"/>
            <a:ext cx="2988072" cy="3621429"/>
            <a:chOff x="8005277" y="3158758"/>
            <a:chExt cx="2988072" cy="3621429"/>
          </a:xfrm>
        </p:grpSpPr>
        <p:pic>
          <p:nvPicPr>
            <p:cNvPr id="6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9859" y="3630179"/>
              <a:ext cx="2678907" cy="271815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Edittex" descr="Edittex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3675" y="3158758"/>
              <a:ext cx="1091276" cy="26030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Laplacian of Gaussian"/>
            <p:cNvSpPr/>
            <p:nvPr/>
          </p:nvSpPr>
          <p:spPr>
            <a:xfrm>
              <a:off x="8005277" y="6338719"/>
              <a:ext cx="2988072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Laplacian of Gaussian</a:t>
              </a:r>
            </a:p>
          </p:txBody>
        </p:sp>
      </p:grpSp>
      <p:pic>
        <p:nvPicPr>
          <p:cNvPr id="15362" name="Picture 2" descr="https://academic.mu.edu/phys/matthysd/web226/images/Image174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7" y="4114800"/>
            <a:ext cx="4783370" cy="102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2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edge in noise signal: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is noisy step signal, output is zero crossing at the step.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12784" y="2142779"/>
            <a:ext cx="6358532" cy="3645710"/>
            <a:chOff x="1978345" y="2215329"/>
            <a:chExt cx="6358532" cy="3645710"/>
          </a:xfrm>
        </p:grpSpPr>
        <p:pic>
          <p:nvPicPr>
            <p:cNvPr id="5" name="droppedImage.pdf" descr="dropped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601" y="2215329"/>
              <a:ext cx="4486276" cy="364571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Laplacian"/>
            <p:cNvSpPr/>
            <p:nvPr/>
          </p:nvSpPr>
          <p:spPr>
            <a:xfrm>
              <a:off x="1978345" y="3637819"/>
              <a:ext cx="1872256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Laplacian</a:t>
              </a:r>
              <a:r>
                <a:rPr lang="en-US" sz="2400" dirty="0">
                  <a:latin typeface="+mj-lt"/>
                </a:rPr>
                <a:t> of Gaussian</a:t>
              </a:r>
              <a:endParaRPr sz="2400" dirty="0">
                <a:latin typeface="+mj-lt"/>
              </a:endParaRPr>
            </a:p>
          </p:txBody>
        </p:sp>
        <p:sp>
          <p:nvSpPr>
            <p:cNvPr id="7" name="Output"/>
            <p:cNvSpPr/>
            <p:nvPr/>
          </p:nvSpPr>
          <p:spPr>
            <a:xfrm>
              <a:off x="2464029" y="4893379"/>
              <a:ext cx="90088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o</a:t>
              </a:r>
              <a:r>
                <a:rPr sz="2400" dirty="0">
                  <a:latin typeface="+mj-lt"/>
                </a:rPr>
                <a:t>utput</a:t>
              </a:r>
            </a:p>
          </p:txBody>
        </p:sp>
        <p:sp>
          <p:nvSpPr>
            <p:cNvPr id="8" name="Input"/>
            <p:cNvSpPr/>
            <p:nvPr/>
          </p:nvSpPr>
          <p:spPr>
            <a:xfrm>
              <a:off x="2557004" y="2651126"/>
              <a:ext cx="714939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i</a:t>
              </a:r>
              <a:r>
                <a:rPr sz="2400" dirty="0">
                  <a:latin typeface="+mj-lt"/>
                </a:rPr>
                <a:t>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105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</a:t>
            </a:r>
            <a:r>
              <a:rPr lang="en-US" dirty="0"/>
              <a:t> quantization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filter of different sizes:</a:t>
            </a:r>
          </a:p>
          <a:p>
            <a:pPr lvl="1"/>
            <a:r>
              <a:rPr lang="en-US" dirty="0"/>
              <a:t>3X3: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9X9:</a:t>
            </a:r>
          </a:p>
        </p:txBody>
      </p:sp>
      <p:pic>
        <p:nvPicPr>
          <p:cNvPr id="14340" name="Picture 4" descr="https://academic.mu.edu/phys/matthysd/web226/images/Lab02.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54400"/>
            <a:ext cx="3962400" cy="31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92521965"/>
              </p:ext>
            </p:extLst>
          </p:nvPr>
        </p:nvGraphicFramePr>
        <p:xfrm>
          <a:off x="2057400" y="1371600"/>
          <a:ext cx="1600200" cy="1600201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Group 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1472802"/>
              </p:ext>
            </p:extLst>
          </p:nvPr>
        </p:nvGraphicFramePr>
        <p:xfrm>
          <a:off x="4267200" y="1371600"/>
          <a:ext cx="1676400" cy="1600201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599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use difference of Gaussians (</a:t>
            </a:r>
            <a:r>
              <a:rPr lang="en-US" dirty="0" err="1"/>
              <a:t>DoG</a:t>
            </a:r>
            <a:r>
              <a:rPr lang="en-US" dirty="0"/>
              <a:t>) to mimic </a:t>
            </a:r>
            <a:r>
              <a:rPr lang="en-US" dirty="0" err="1"/>
              <a:t>LoG</a:t>
            </a:r>
            <a:r>
              <a:rPr lang="en-US" dirty="0"/>
              <a:t>.</a:t>
            </a:r>
          </a:p>
          <a:p>
            <a:r>
              <a:rPr lang="en-US" dirty="0"/>
              <a:t>Why do we want to do this? Because we can…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86000"/>
            <a:ext cx="414979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9" y="2638926"/>
            <a:ext cx="4343400" cy="27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7729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5B3B-56C8-4DC1-8699-088D5562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135EE-AD79-4459-8E49-7F62CFD71533}"/>
              </a:ext>
            </a:extLst>
          </p:cNvPr>
          <p:cNvSpPr txBox="1"/>
          <p:nvPr/>
        </p:nvSpPr>
        <p:spPr>
          <a:xfrm>
            <a:off x="1447801" y="290581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(Instagram filters)</a:t>
            </a:r>
          </a:p>
        </p:txBody>
      </p:sp>
      <p:pic>
        <p:nvPicPr>
          <p:cNvPr id="14338" name="Picture 2" descr="Image result for unsharp filter">
            <a:extLst>
              <a:ext uri="{FF2B5EF4-FFF2-40B4-BE49-F238E27FC236}">
                <a16:creationId xmlns:a16="http://schemas.microsoft.com/office/drawing/2014/main" id="{80178E33-5E05-4A89-ACE1-8B8DCE2F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778933"/>
            <a:ext cx="4800600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edge tumor detection">
            <a:extLst>
              <a:ext uri="{FF2B5EF4-FFF2-40B4-BE49-F238E27FC236}">
                <a16:creationId xmlns:a16="http://schemas.microsoft.com/office/drawing/2014/main" id="{F92C6E42-804C-43BF-82E3-5EB860B46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1" b="49323"/>
          <a:stretch/>
        </p:blipFill>
        <p:spPr bwMode="auto">
          <a:xfrm>
            <a:off x="304800" y="3664867"/>
            <a:ext cx="4800600" cy="171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9A8E56-0580-4B06-8006-3DCE8D7CF5A6}"/>
              </a:ext>
            </a:extLst>
          </p:cNvPr>
          <p:cNvSpPr txBox="1"/>
          <p:nvPr/>
        </p:nvSpPr>
        <p:spPr>
          <a:xfrm>
            <a:off x="1371601" y="53734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(tumor detection)</a:t>
            </a:r>
          </a:p>
        </p:txBody>
      </p:sp>
      <p:pic>
        <p:nvPicPr>
          <p:cNvPr id="14342" name="Picture 6" descr="Image result for edge detection applications">
            <a:extLst>
              <a:ext uri="{FF2B5EF4-FFF2-40B4-BE49-F238E27FC236}">
                <a16:creationId xmlns:a16="http://schemas.microsoft.com/office/drawing/2014/main" id="{B3DC1B9E-D7CA-4A81-AE44-28EDF627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778933"/>
            <a:ext cx="3503596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0668C8-10B3-43B3-99DC-15F95D4A60C2}"/>
              </a:ext>
            </a:extLst>
          </p:cNvPr>
          <p:cNvSpPr txBox="1"/>
          <p:nvPr/>
        </p:nvSpPr>
        <p:spPr>
          <a:xfrm>
            <a:off x="5752299" y="29350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(scene understanding)</a:t>
            </a:r>
          </a:p>
        </p:txBody>
      </p:sp>
      <p:pic>
        <p:nvPicPr>
          <p:cNvPr id="14344" name="Picture 8" descr="Figure3:The original images and the images produced with QDPA">
            <a:extLst>
              <a:ext uri="{FF2B5EF4-FFF2-40B4-BE49-F238E27FC236}">
                <a16:creationId xmlns:a16="http://schemas.microsoft.com/office/drawing/2014/main" id="{A483768B-DD54-48DD-8825-B27182261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4"/>
          <a:stretch/>
        </p:blipFill>
        <p:spPr bwMode="auto">
          <a:xfrm>
            <a:off x="5223514" y="3664867"/>
            <a:ext cx="3844286" cy="170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D61292-EDEA-4C3E-8613-A8C88AAEFA3E}"/>
              </a:ext>
            </a:extLst>
          </p:cNvPr>
          <p:cNvSpPr txBox="1"/>
          <p:nvPr/>
        </p:nvSpPr>
        <p:spPr>
          <a:xfrm>
            <a:off x="5752299" y="5410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Autonomous vehicles </a:t>
            </a:r>
          </a:p>
          <a:p>
            <a:pPr algn="ctr"/>
            <a:r>
              <a:rPr lang="en-US" dirty="0"/>
              <a:t>(license plate detection)</a:t>
            </a:r>
          </a:p>
        </p:txBody>
      </p:sp>
    </p:spTree>
    <p:extLst>
      <p:ext uri="{BB962C8B-B14F-4D97-AF65-F5344CB8AC3E}">
        <p14:creationId xmlns:p14="http://schemas.microsoft.com/office/powerpoint/2010/main" val="3645729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6557-381D-48C0-9791-16FE2C39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9DD0-395D-4D8F-A7B4-42AE93A84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og vs dog">
            <a:extLst>
              <a:ext uri="{FF2B5EF4-FFF2-40B4-BE49-F238E27FC236}">
                <a16:creationId xmlns:a16="http://schemas.microsoft.com/office/drawing/2014/main" id="{DD918083-6F0A-4699-9B56-0468A143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557213"/>
            <a:ext cx="7172325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478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28600" y="1066800"/>
            <a:ext cx="8658225" cy="5120131"/>
            <a:chOff x="949339" y="1159083"/>
            <a:chExt cx="10258425" cy="5595705"/>
          </a:xfrm>
        </p:grpSpPr>
        <p:pic>
          <p:nvPicPr>
            <p:cNvPr id="5" name="lena_laplace_gauss5.jpg" descr="lena_laplace_gauss5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9339" y="1159083"/>
              <a:ext cx="5054365" cy="505436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Laplace filter"/>
            <p:cNvSpPr/>
            <p:nvPr/>
          </p:nvSpPr>
          <p:spPr>
            <a:xfrm>
              <a:off x="949339" y="6327748"/>
              <a:ext cx="5054365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Laplacian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" name="Laplace filter"/>
            <p:cNvSpPr/>
            <p:nvPr/>
          </p:nvSpPr>
          <p:spPr>
            <a:xfrm>
              <a:off x="6157926" y="6327748"/>
              <a:ext cx="5049838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Derivative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7926" y="1159083"/>
              <a:ext cx="5049838" cy="504983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782152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both images are after absolute value.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7798" y="1563647"/>
            <a:ext cx="8688404" cy="3971620"/>
            <a:chOff x="1193800" y="1657348"/>
            <a:chExt cx="9797257" cy="4455862"/>
          </a:xfrm>
        </p:grpSpPr>
        <p:sp>
          <p:nvSpPr>
            <p:cNvPr id="5" name="Laplace filter"/>
            <p:cNvSpPr/>
            <p:nvPr/>
          </p:nvSpPr>
          <p:spPr>
            <a:xfrm>
              <a:off x="1193800" y="5634103"/>
              <a:ext cx="4845051" cy="47910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Laplacian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" name="Laplace filter"/>
            <p:cNvSpPr/>
            <p:nvPr/>
          </p:nvSpPr>
          <p:spPr>
            <a:xfrm>
              <a:off x="6146005" y="5660136"/>
              <a:ext cx="4845051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Derivative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7" name="lena_laplace_gauss5.jpg" descr="lena_laplace_gauss5.jpg"/>
            <p:cNvPicPr>
              <a:picLocks noChangeAspect="1"/>
            </p:cNvPicPr>
            <p:nvPr/>
          </p:nvPicPr>
          <p:blipFill>
            <a:blip r:embed="rId2"/>
            <a:srcRect l="43478" t="8695" r="32298" b="71273"/>
            <a:stretch>
              <a:fillRect/>
            </a:stretch>
          </p:blipFill>
          <p:spPr>
            <a:xfrm>
              <a:off x="1193800" y="1657349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3"/>
            <a:srcRect l="43478" t="9161" r="32298" b="70807"/>
            <a:stretch>
              <a:fillRect/>
            </a:stretch>
          </p:blipFill>
          <p:spPr>
            <a:xfrm>
              <a:off x="6146006" y="1657348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zero-crossing"/>
            <p:cNvSpPr/>
            <p:nvPr/>
          </p:nvSpPr>
          <p:spPr>
            <a:xfrm>
              <a:off x="3772454" y="1685688"/>
              <a:ext cx="2266397" cy="4791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zero-crossing</a:t>
              </a: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4368801" y="2164795"/>
              <a:ext cx="536851" cy="66730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ero-crossing"/>
            <p:cNvSpPr/>
            <p:nvPr/>
          </p:nvSpPr>
          <p:spPr>
            <a:xfrm>
              <a:off x="9121736" y="1711721"/>
              <a:ext cx="1869320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peak</a:t>
              </a:r>
              <a:endParaRPr sz="2400" dirty="0">
                <a:latin typeface="+mj-lt"/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9321005" y="2138761"/>
              <a:ext cx="735391" cy="69333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9549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crossing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new problem arising from the </a:t>
            </a:r>
            <a:r>
              <a:rPr lang="en-US" dirty="0" err="1"/>
              <a:t>LoG</a:t>
            </a:r>
            <a:r>
              <a:rPr lang="en-US" dirty="0"/>
              <a:t> filter is: how to mark the zero crossings?</a:t>
            </a:r>
          </a:p>
          <a:p>
            <a:r>
              <a:rPr lang="en-US" dirty="0"/>
              <a:t>Answer: no easy algorithm to detect zero crossings.</a:t>
            </a:r>
          </a:p>
          <a:p>
            <a:pPr lvl="1"/>
            <a:r>
              <a:rPr lang="en-US" dirty="0"/>
              <a:t>E.g.: planes with minor noise will also produce zero crossing artifacts.</a:t>
            </a:r>
          </a:p>
        </p:txBody>
      </p:sp>
    </p:spTree>
    <p:extLst>
      <p:ext uri="{BB962C8B-B14F-4D97-AF65-F5344CB8AC3E}">
        <p14:creationId xmlns:p14="http://schemas.microsoft.com/office/powerpoint/2010/main" val="2269922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b="1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947213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/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41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maximum suppression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NMS</a:t>
            </a:r>
          </a:p>
          <a:p>
            <a:r>
              <a:rPr lang="en-US" dirty="0"/>
              <a:t>Find the gradient magnitude + orientation of each pixel and search on this 1D line for maximum point.</a:t>
            </a:r>
          </a:p>
          <a:p>
            <a:endParaRPr lang="en-US" dirty="0"/>
          </a:p>
        </p:txBody>
      </p:sp>
      <p:pic>
        <p:nvPicPr>
          <p:cNvPr id="4" name="Picture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3622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6"/>
          <p:cNvPicPr>
            <a:picLocks noChangeAspect="1" noChangeArrowheads="1"/>
          </p:cNvPicPr>
          <p:nvPr/>
        </p:nvPicPr>
        <p:blipFill rotWithShape="1">
          <a:blip r:embed="rId3" cstate="print"/>
          <a:srcRect l="5648" b="19947"/>
          <a:stretch/>
        </p:blipFill>
        <p:spPr bwMode="auto">
          <a:xfrm>
            <a:off x="5105400" y="3494864"/>
            <a:ext cx="3780769" cy="69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2590800" y="3733800"/>
            <a:ext cx="2514600" cy="10992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59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n-US" dirty="0"/>
                  <a:t>get image gradient magnitude + orientation using 1D 3X3 gradient filter (e.g.: </a:t>
                </a:r>
                <a:r>
                  <a:rPr lang="en-US" dirty="0" err="1"/>
                  <a:t>Sobel</a:t>
                </a:r>
                <a:r>
                  <a:rPr lang="en-US" dirty="0"/>
                  <a:t>).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for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971550" lvl="1" indent="-571500">
                  <a:buFont typeface="+mj-lt"/>
                  <a:buAutoNum type="romanUcPeriod"/>
                </a:pPr>
                <a:r>
                  <a:rPr lang="en-US" dirty="0"/>
                  <a:t>Quantize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∢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to one of four possibilities: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[0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°</m:t>
                    </m:r>
                    <m:r>
                      <a:rPr lang="en-US" i="1" dirty="0" smtClean="0">
                        <a:latin typeface="Cambria Math"/>
                      </a:rPr>
                      <m:t>,45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°</m:t>
                    </m:r>
                    <m:r>
                      <a:rPr lang="en-US" i="1" dirty="0" smtClean="0">
                        <a:latin typeface="Cambria Math"/>
                      </a:rPr>
                      <m:t>,90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°</m:t>
                    </m:r>
                    <m:r>
                      <a:rPr lang="en-US" i="1" dirty="0" smtClean="0">
                        <a:latin typeface="Cambria Math"/>
                      </a:rPr>
                      <m:t>,135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°</m:t>
                    </m:r>
                    <m:r>
                      <a:rPr lang="en-US" i="1" dirty="0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971550" lvl="1" indent="-571500">
                  <a:buFont typeface="+mj-lt"/>
                  <a:buAutoNum type="romanUcPeriod"/>
                </a:pPr>
                <a:r>
                  <a:rPr lang="en-US" dirty="0"/>
                  <a:t>In 3X3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find two neighbors in quantized gradient orientation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971550" lvl="1" indent="-571500">
                  <a:buFont typeface="+mj-lt"/>
                  <a:buAutoNum type="romanU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𝑜𝑟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0" smtClean="0">
                        <a:latin typeface="Cambria Math"/>
                      </a:rPr>
                      <m:t>:</m:t>
                    </m:r>
                  </m:oMath>
                </a14:m>
                <a:endParaRPr lang="en-US" b="0" i="0" dirty="0">
                  <a:latin typeface="Cambria Math"/>
                </a:endParaRPr>
              </a:p>
              <a:p>
                <a:pPr marL="400050" lvl="1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←0</m:t>
                    </m:r>
                  </m:oMath>
                </a14:m>
                <a:endParaRPr lang="en-US" dirty="0"/>
              </a:p>
              <a:p>
                <a:pPr marL="971550" lvl="1" indent="-571500">
                  <a:buFont typeface="+mj-lt"/>
                  <a:buAutoNum type="romanUcPeriod"/>
                </a:pPr>
                <a:endParaRPr lang="en-US" dirty="0"/>
              </a:p>
              <a:p>
                <a:pPr marL="514350" indent="-514350"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79" t="-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865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 descr="https://lh3.googleusercontent.com/_oZjRL99_-7FF04-nnEmXK3z43TwVjOm_Q_dnmcI62sFP_XOnfGCFvj4LSntRi-2mtkDDQeEbZ1eM7LXepBamnW5COVYJP-QBLwH6rpIQOuqkXM2Sy_n_B1cXH4dGaMXOp-o5k8T2sQ">
            <a:extLst>
              <a:ext uri="{FF2B5EF4-FFF2-40B4-BE49-F238E27FC236}">
                <a16:creationId xmlns:a16="http://schemas.microsoft.com/office/drawing/2014/main" id="{B7A21366-0AD3-4F57-B80C-649DFF82E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id="{6E25C69F-6363-464D-B8F9-612E3A8C8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NMS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NMS</a:t>
            </a:r>
          </a:p>
        </p:txBody>
      </p:sp>
    </p:spTree>
    <p:extLst>
      <p:ext uri="{BB962C8B-B14F-4D97-AF65-F5344CB8AC3E}">
        <p14:creationId xmlns:p14="http://schemas.microsoft.com/office/powerpoint/2010/main" val="2019341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b="1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088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1135-D89C-4B67-BAB3-A97BB73F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35E4D-4C00-4230-B3B2-830FD0F30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of objects can be done without full image representation- more compact.</a:t>
            </a:r>
          </a:p>
          <a:p>
            <a:r>
              <a:rPr lang="en-US" dirty="0"/>
              <a:t>Edges are salient features (salient- “most noticeable or important”).</a:t>
            </a:r>
          </a:p>
        </p:txBody>
      </p:sp>
      <p:pic>
        <p:nvPicPr>
          <p:cNvPr id="1026" name="Picture 2" descr="Image result for outline drawing">
            <a:extLst>
              <a:ext uri="{FF2B5EF4-FFF2-40B4-BE49-F238E27FC236}">
                <a16:creationId xmlns:a16="http://schemas.microsoft.com/office/drawing/2014/main" id="{716A2390-7219-490F-AC96-A676F8715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2326909"/>
            <a:ext cx="3371850" cy="45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466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801B-6A0E-48BD-B60E-81D841C0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mask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A61E7-E6DD-444E-B168-10A684515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transform this integer image to a binary mask of where there is/ isn’t an edge?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id="{E6B47234-F292-4610-8108-B2369E5B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21114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801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try: single threshold edge mask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Mask == binary image.</a:t>
            </a:r>
          </a:p>
          <a:p>
            <a:r>
              <a:rPr lang="en-US" dirty="0"/>
              <a:t>Possible 1</a:t>
            </a:r>
            <a:r>
              <a:rPr lang="en-US" baseline="30000" dirty="0"/>
              <a:t>st</a:t>
            </a:r>
            <a:r>
              <a:rPr lang="en-US" dirty="0"/>
              <a:t> solution- </a:t>
            </a:r>
            <a:r>
              <a:rPr lang="en-US" dirty="0" err="1"/>
              <a:t>thresholding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Choose an TH edge value, above which the pixel mask is 1, 0 otherwise.</a:t>
            </a:r>
          </a:p>
          <a:p>
            <a:pPr lvl="1"/>
            <a:r>
              <a:rPr lang="en-US" dirty="0"/>
              <a:t>The value can be a constant or percentile of the maximum edge value exists in the image.</a:t>
            </a:r>
          </a:p>
          <a:p>
            <a:pPr lvl="1"/>
            <a:r>
              <a:rPr lang="en-US" dirty="0"/>
              <a:t>Low TH: will get extra edges, but also input noise.</a:t>
            </a:r>
          </a:p>
          <a:p>
            <a:pPr lvl="1"/>
            <a:r>
              <a:rPr lang="en-US" dirty="0"/>
              <a:t>High TH: can miss lower valued edge pixels, less noise.</a:t>
            </a:r>
          </a:p>
          <a:p>
            <a:r>
              <a:rPr lang="en-US" dirty="0"/>
              <a:t>How can we difference between low value edge pixels and noise?</a:t>
            </a:r>
          </a:p>
        </p:txBody>
      </p:sp>
    </p:spTree>
    <p:extLst>
      <p:ext uri="{BB962C8B-B14F-4D97-AF65-F5344CB8AC3E}">
        <p14:creationId xmlns:p14="http://schemas.microsoft.com/office/powerpoint/2010/main" val="1193626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edges are usually neighbors of strong edges, while noise can be at any pixel.</a:t>
            </a:r>
          </a:p>
          <a:p>
            <a:pPr lvl="1"/>
            <a:r>
              <a:rPr lang="en-US" dirty="0"/>
              <a:t>Usually “neighbors” means 3X3 square of adjacent pixels.</a:t>
            </a:r>
          </a:p>
          <a:p>
            <a:r>
              <a:rPr lang="en-US" dirty="0"/>
              <a:t>If we know that a neighbor of a weak edge is a strong edge, then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weak edge is a strong edge</a:t>
            </a:r>
            <a:r>
              <a:rPr lang="en-US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6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762000"/>
                <a:ext cx="8991600" cy="57150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Choose two thresholds: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{</m:t>
                    </m:r>
                    <m:r>
                      <a:rPr lang="en-US" b="0" i="1" smtClean="0"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|</m:t>
                    </m:r>
                    <m:r>
                      <a:rPr lang="en-US" i="1"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i="1"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400050" lvl="1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i="1" dirty="0" err="1" smtClean="0"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 dirty="0" err="1" smtClean="0"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:</m:t>
                    </m:r>
                  </m:oMath>
                </a14:m>
                <a:endParaRPr lang="en-US" b="0" i="1" dirty="0">
                  <a:latin typeface="Cambria Math"/>
                </a:endParaRPr>
              </a:p>
              <a:p>
                <a:pPr marL="400050" lvl="1" indent="0">
                  <a:buNone/>
                </a:pPr>
                <a:r>
                  <a:rPr lang="en-US" b="0" dirty="0">
                    <a:ea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b="1" i="1" dirty="0" smtClean="0">
                        <a:latin typeface="Cambria Math"/>
                      </a:rPr>
                      <m:t>𝟏</m:t>
                    </m:r>
                  </m:oMath>
                </a14:m>
                <a:endParaRPr lang="en-US" b="1" dirty="0"/>
              </a:p>
              <a:p>
                <a:pPr marL="400050" lvl="1" indent="0">
                  <a:buNone/>
                </a:pPr>
                <a:r>
                  <a:rPr lang="en-US" dirty="0" err="1"/>
                  <a:t>elif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i="1" dirty="0" smtClean="0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1" i="1" dirty="0" smtClean="0">
                        <a:latin typeface="Cambria Math"/>
                      </a:rPr>
                      <m:t>&lt;</m:t>
                    </m:r>
                    <m:r>
                      <a:rPr lang="en-US" i="1" dirty="0" err="1"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 dirty="0" err="1"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:</m:t>
                    </m:r>
                  </m:oMath>
                </a14:m>
                <a:br>
                  <a:rPr lang="en-US" b="0" i="1" dirty="0">
                    <a:latin typeface="Cambria Math"/>
                  </a:rPr>
                </a:br>
                <a:r>
                  <a:rPr lang="en-US" b="0" i="1" dirty="0">
                    <a:latin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b="1" i="1" dirty="0" smtClean="0">
                        <a:latin typeface="Cambria Math"/>
                      </a:rPr>
                      <m:t>𝒘𝒆𝒂𝒌</m:t>
                    </m:r>
                    <m:r>
                      <a:rPr lang="en-US" b="1" i="1" dirty="0">
                        <a:latin typeface="Cambria Math"/>
                      </a:rPr>
                      <m:t>_</m:t>
                    </m:r>
                    <m:r>
                      <a:rPr lang="en-US" b="1" i="1" dirty="0">
                        <a:latin typeface="Cambria Math"/>
                      </a:rPr>
                      <m:t>𝒆𝒅𝒈𝒆</m:t>
                    </m:r>
                    <m:r>
                      <a:rPr lang="en-US" b="1" i="1" dirty="0">
                        <a:latin typeface="Cambria Math"/>
                      </a:rPr>
                      <m:t>_</m:t>
                    </m:r>
                    <m:r>
                      <a:rPr lang="en-US" b="1" i="1" dirty="0">
                        <a:latin typeface="Cambria Math"/>
                      </a:rPr>
                      <m:t>𝒑𝒊𝒙𝒆𝒍</m:t>
                    </m:r>
                  </m:oMath>
                </a14:m>
                <a:endParaRPr lang="en-US" b="1" dirty="0"/>
              </a:p>
              <a:p>
                <a:pPr marL="400050" lvl="1" indent="0">
                  <a:buNone/>
                </a:pPr>
                <a:r>
                  <a:rPr lang="en-US" dirty="0"/>
                  <a:t>Else: </a:t>
                </a:r>
                <a:r>
                  <a:rPr lang="en-US" dirty="0">
                    <a:solidFill>
                      <a:srgbClr val="00B050"/>
                    </a:solidFill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1" i="1" dirty="0">
                        <a:solidFill>
                          <a:srgbClr val="00B050"/>
                        </a:solidFill>
                        <a:latin typeface="Cambria Math"/>
                      </a:rPr>
                      <m:t>&lt;</m:t>
                    </m:r>
                    <m:r>
                      <a:rPr lang="en-US" i="1" dirty="0" err="1">
                        <a:solidFill>
                          <a:srgbClr val="00B05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rgbClr val="00B05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b="1" i="1" dirty="0" smtClean="0">
                        <a:latin typeface="Cambria Math"/>
                      </a:rPr>
                      <m:t>𝟎</m:t>
                    </m:r>
                  </m:oMath>
                </a14:m>
                <a:endParaRPr lang="en-US" dirty="0"/>
              </a:p>
              <a:p>
                <a:pPr marL="0" lvl="1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/>
                      </a:rPr>
                      <m:t>𝑤𝑒𝑎𝑘</m:t>
                    </m:r>
                    <m:r>
                      <a:rPr lang="en-US" b="0" i="1" dirty="0">
                        <a:latin typeface="Cambria Math"/>
                      </a:rPr>
                      <m:t>_</m:t>
                    </m:r>
                    <m:r>
                      <a:rPr lang="en-US" b="0" i="1" dirty="0">
                        <a:latin typeface="Cambria Math"/>
                      </a:rPr>
                      <m:t>𝑒𝑑𝑔𝑒</m:t>
                    </m:r>
                    <m:r>
                      <a:rPr lang="en-US" b="0" i="1" dirty="0">
                        <a:latin typeface="Cambria Math"/>
                      </a:rPr>
                      <m:t>_</m:t>
                    </m:r>
                    <m:r>
                      <a:rPr lang="en-US" b="0" i="1" dirty="0">
                        <a:latin typeface="Cambria Math"/>
                      </a:rPr>
                      <m:t>𝑝𝑖𝑥𝑒𝑙𝑠</m:t>
                    </m:r>
                  </m:oMath>
                </a14:m>
                <a:r>
                  <a:rPr lang="en-US" dirty="0"/>
                  <a:t> that are neighbors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𝟏</m:t>
                    </m:r>
                  </m:oMath>
                </a14:m>
                <a:r>
                  <a:rPr lang="en-US" dirty="0"/>
                  <a:t> exists:</a:t>
                </a:r>
              </a:p>
              <a:p>
                <a:pPr marL="400050" lvl="2" indent="0">
                  <a:buNone/>
                </a:pPr>
                <a:r>
                  <a:rPr lang="en-US" dirty="0"/>
                  <a:t> for each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𝑤𝑒𝑎𝑘</m:t>
                    </m:r>
                    <m:r>
                      <a:rPr lang="en-US" i="1" dirty="0">
                        <a:latin typeface="Cambria Math"/>
                      </a:rPr>
                      <m:t>_</m:t>
                    </m:r>
                    <m:r>
                      <a:rPr lang="en-US" i="1" dirty="0">
                        <a:latin typeface="Cambria Math"/>
                      </a:rPr>
                      <m:t>𝑒𝑑𝑔𝑒</m:t>
                    </m:r>
                    <m:r>
                      <a:rPr lang="en-US" i="1" dirty="0">
                        <a:latin typeface="Cambria Math"/>
                      </a:rPr>
                      <m:t>_</m:t>
                    </m:r>
                    <m:r>
                      <a:rPr lang="en-US" i="1" dirty="0"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𝑙</m:t>
                        </m:r>
                        <m:r>
                          <a:rPr lang="en-US" i="1" dirty="0">
                            <a:latin typeface="Cambria Math"/>
                          </a:rPr>
                          <m:t>_</m:t>
                        </m:r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400050" lvl="2" indent="0">
                  <a:buNone/>
                </a:pPr>
                <a:r>
                  <a:rPr lang="en-US" dirty="0"/>
                  <a:t>	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𝑤𝑒𝑎𝑘</m:t>
                    </m:r>
                    <m:r>
                      <a:rPr lang="en-US" i="1" dirty="0">
                        <a:latin typeface="Cambria Math"/>
                      </a:rPr>
                      <m:t>_</m:t>
                    </m:r>
                    <m:r>
                      <a:rPr lang="en-US" i="1" dirty="0">
                        <a:latin typeface="Cambria Math"/>
                      </a:rPr>
                      <m:t>𝑒𝑑𝑔𝑒</m:t>
                    </m:r>
                    <m:r>
                      <a:rPr lang="en-US" i="1" dirty="0">
                        <a:latin typeface="Cambria Math"/>
                      </a:rPr>
                      <m:t>_</m:t>
                    </m:r>
                    <m:r>
                      <a:rPr lang="en-US" i="1" dirty="0" smtClean="0"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𝑙</m:t>
                        </m:r>
                        <m:r>
                          <a:rPr lang="en-US" b="0" i="1" dirty="0" smtClean="0">
                            <a:latin typeface="Cambria Math"/>
                          </a:rPr>
                          <m:t>_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neighbor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𝟏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𝑤𝑒𝑎𝑘</m:t>
                    </m:r>
                    <m:r>
                      <a:rPr lang="en-US" i="1" dirty="0" smtClean="0">
                        <a:latin typeface="Cambria Math"/>
                      </a:rPr>
                      <m:t>_</m:t>
                    </m:r>
                    <m:r>
                      <a:rPr lang="en-US" i="1" dirty="0" smtClean="0">
                        <a:latin typeface="Cambria Math"/>
                      </a:rPr>
                      <m:t>𝑒𝑑𝑔𝑒</m:t>
                    </m:r>
                    <m:r>
                      <a:rPr lang="en-US" i="1" dirty="0" smtClean="0">
                        <a:latin typeface="Cambria Math"/>
                      </a:rPr>
                      <m:t>_</m:t>
                    </m:r>
                    <m:r>
                      <a:rPr lang="en-US" i="1" dirty="0" smtClean="0"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𝑙</m:t>
                        </m:r>
                        <m:r>
                          <a:rPr lang="en-US" i="1" dirty="0">
                            <a:latin typeface="Cambria Math"/>
                          </a:rPr>
                          <m:t>_</m:t>
                        </m:r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b="1" i="1" dirty="0" smtClean="0">
                        <a:latin typeface="Cambria Math"/>
                      </a:rPr>
                      <m:t>𝟏</m:t>
                    </m:r>
                  </m:oMath>
                </a14:m>
                <a:endParaRPr lang="en-US" dirty="0"/>
              </a:p>
              <a:p>
                <a:pPr marL="0" lvl="1" indent="0">
                  <a:buNone/>
                </a:pPr>
                <a:r>
                  <a:rPr lang="en-US" dirty="0"/>
                  <a:t>All remaining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𝑤𝑒𝑎𝑘</m:t>
                    </m:r>
                    <m:r>
                      <a:rPr lang="en-US" b="0" i="1" smtClean="0">
                        <a:latin typeface="Cambria Math"/>
                      </a:rPr>
                      <m:t>_</m:t>
                    </m:r>
                    <m:r>
                      <a:rPr lang="en-US" b="0" i="1" smtClean="0">
                        <a:latin typeface="Cambria Math"/>
                      </a:rPr>
                      <m:t>𝑒𝑑𝑔𝑒</m:t>
                    </m:r>
                    <m:r>
                      <a:rPr lang="en-US" b="0" i="1" smtClean="0">
                        <a:latin typeface="Cambria Math"/>
                      </a:rPr>
                      <m:t>_</m:t>
                    </m:r>
                    <m:r>
                      <a:rPr lang="en-US" b="0" i="1" smtClean="0">
                        <a:latin typeface="Cambria Math"/>
                      </a:rPr>
                      <m:t>𝑝𝑖𝑥𝑒𝑙𝑠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762000"/>
                <a:ext cx="8991600" cy="5715000"/>
              </a:xfrm>
              <a:blipFill rotWithShape="1">
                <a:blip r:embed="rId2"/>
                <a:stretch>
                  <a:fillRect l="-1356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 descr="https://upload.wikimedia.org/wikipedia/commons/thumb/a/aa/Hysteresis_sharp_curve.svg/1024px-Hysteresis_sharp_curv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05600" y="24384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Schmitt trigger hysteresis example plot</a:t>
            </a:r>
          </a:p>
        </p:txBody>
      </p:sp>
    </p:spTree>
    <p:extLst>
      <p:ext uri="{BB962C8B-B14F-4D97-AF65-F5344CB8AC3E}">
        <p14:creationId xmlns:p14="http://schemas.microsoft.com/office/powerpoint/2010/main" val="4282565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b="1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770592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1952-70C3-4480-AA3C-767595ED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C4E44-CDCB-4C4F-8350-C422C74B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Canny edge detector is one of the most known and used CV algorithms, still highly used even today (developed in 1986):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Gaussian filter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Find image gradient magnitude and orientation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NMS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Hysteresis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04800" y="2133600"/>
            <a:ext cx="8458200" cy="2057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https://upload.wikimedia.org/wikipedia/commons/thumb/2/20/%C3%84%C3%A4retuvastuse_n%C3%A4ide.png/500px-%C3%84%C3%A4retuvastuse_n%C3%A4i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" y="1981200"/>
            <a:ext cx="9123341" cy="30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66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Gaussians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Stronger smoothing will cause only “large-scale” gradients to remain (more on scaling- later in class).</a:t>
            </a:r>
          </a:p>
        </p:txBody>
      </p:sp>
      <p:pic>
        <p:nvPicPr>
          <p:cNvPr id="4" name="Picture 4" descr="cln1can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15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ln1can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65463" y="1244600"/>
            <a:ext cx="2925762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cln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9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340100" y="4157663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8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37113" y="4222750"/>
            <a:ext cx="8651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6311900" y="4146550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10" name="Picture 10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00975" y="4206875"/>
            <a:ext cx="881063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038225" y="4146550"/>
            <a:ext cx="1074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original </a:t>
            </a:r>
          </a:p>
        </p:txBody>
      </p:sp>
    </p:spTree>
    <p:extLst>
      <p:ext uri="{BB962C8B-B14F-4D97-AF65-F5344CB8AC3E}">
        <p14:creationId xmlns:p14="http://schemas.microsoft.com/office/powerpoint/2010/main" val="1748361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note: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common </a:t>
            </a:r>
            <a:r>
              <a:rPr lang="en-US" b="1" u="sng" dirty="0"/>
              <a:t>misconception</a:t>
            </a:r>
            <a:r>
              <a:rPr lang="en-US" dirty="0"/>
              <a:t> in CV to think that one algorithm is </a:t>
            </a:r>
            <a:r>
              <a:rPr lang="en-US" b="1" u="sng" dirty="0"/>
              <a:t>always</a:t>
            </a:r>
            <a:r>
              <a:rPr lang="en-US" dirty="0"/>
              <a:t> better than another.</a:t>
            </a:r>
          </a:p>
          <a:p>
            <a:r>
              <a:rPr lang="en-US" dirty="0"/>
              <a:t>In CV, algorithms are highly dependent in the given environment in which they are executed. Each environment can vary in:</a:t>
            </a:r>
          </a:p>
          <a:p>
            <a:pPr lvl="1"/>
            <a:r>
              <a:rPr lang="en-US" dirty="0"/>
              <a:t>Noise.</a:t>
            </a:r>
          </a:p>
          <a:p>
            <a:pPr lvl="1"/>
            <a:r>
              <a:rPr lang="en-US" dirty="0"/>
              <a:t>Needed computation efficiency.</a:t>
            </a:r>
          </a:p>
          <a:p>
            <a:pPr lvl="1"/>
            <a:r>
              <a:rPr lang="en-US" dirty="0"/>
              <a:t>Overall problem variance.</a:t>
            </a:r>
          </a:p>
          <a:p>
            <a:pPr lvl="1"/>
            <a:r>
              <a:rPr lang="en-US" dirty="0"/>
              <a:t>Etc…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5410200" y="3223257"/>
            <a:ext cx="3476421" cy="2585323"/>
          </a:xfrm>
          <a:prstGeom prst="rect">
            <a:avLst/>
          </a:prstGeom>
          <a:ln w="76200"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CV is the land </a:t>
            </a:r>
            <a:r>
              <a:rPr 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Of</a:t>
            </a:r>
          </a:p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tradeoffs</a:t>
            </a:r>
          </a:p>
        </p:txBody>
      </p:sp>
    </p:spTree>
    <p:extLst>
      <p:ext uri="{BB962C8B-B14F-4D97-AF65-F5344CB8AC3E}">
        <p14:creationId xmlns:p14="http://schemas.microsoft.com/office/powerpoint/2010/main" val="1580239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b="1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640573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534F-99BA-4357-AB81-91B12466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0B66-DD6F-40FF-8629-BA8466D42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r>
              <a:rPr lang="en-US" dirty="0"/>
              <a:t>“The outside limit of an object, area, or surface; a place or part farthest away from the center of something.”</a:t>
            </a:r>
          </a:p>
          <a:p>
            <a:r>
              <a:rPr lang="en-US" dirty="0"/>
              <a:t>Edges can be caused from many reasons in images: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7BED89-C0E2-49E3-A5D9-ED55F253B774}"/>
              </a:ext>
            </a:extLst>
          </p:cNvPr>
          <p:cNvGrpSpPr/>
          <p:nvPr/>
        </p:nvGrpSpPr>
        <p:grpSpPr>
          <a:xfrm>
            <a:off x="1219200" y="2514600"/>
            <a:ext cx="6892925" cy="3771900"/>
            <a:chOff x="2667000" y="1447800"/>
            <a:chExt cx="5673725" cy="2857500"/>
          </a:xfrm>
        </p:grpSpPr>
        <p:graphicFrame>
          <p:nvGraphicFramePr>
            <p:cNvPr id="5" name="Object 7">
              <a:extLst>
                <a:ext uri="{FF2B5EF4-FFF2-40B4-BE49-F238E27FC236}">
                  <a16:creationId xmlns:a16="http://schemas.microsoft.com/office/drawing/2014/main" id="{EE9C46E3-A287-4238-98DF-ED793DD6F901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2"/>
              </p:custDataLst>
              <p:extLst>
                <p:ext uri="{D42A27DB-BD31-4B8C-83A1-F6EECF244321}">
                  <p14:modId xmlns:p14="http://schemas.microsoft.com/office/powerpoint/2010/main" val="3285660690"/>
                </p:ext>
              </p:extLst>
            </p:nvPr>
          </p:nvGraphicFramePr>
          <p:xfrm>
            <a:off x="2667000" y="1447800"/>
            <a:ext cx="2990850" cy="285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6" name="Photo Editor Photo" r:id="rId8" imgW="2991268" imgH="2857899" progId="">
                    <p:embed/>
                  </p:oleObj>
                </mc:Choice>
                <mc:Fallback>
                  <p:oleObj name="Photo Editor Photo" r:id="rId8" imgW="2991268" imgH="2857899" progId="">
                    <p:embed/>
                    <p:pic>
                      <p:nvPicPr>
                        <p:cNvPr id="46387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000" y="1447800"/>
                          <a:ext cx="2990850" cy="285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85D87496-B477-486E-B6E6-0057F092A082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638800" y="2330450"/>
              <a:ext cx="186531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Arial" charset="0"/>
                </a:rPr>
                <a:t>depth discontinuity</a:t>
              </a:r>
            </a:p>
          </p:txBody>
        </p:sp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8916A6B9-E059-46BB-A8BA-AE75AA84898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638800" y="2971800"/>
              <a:ext cx="25209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color discontinuity</a:t>
              </a:r>
            </a:p>
          </p:txBody>
        </p:sp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0F7896A5-2E23-4B68-8126-97BDE70BF6FE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638800" y="3625850"/>
              <a:ext cx="23701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illumination discontinuity</a:t>
              </a:r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60162F2E-9FB7-416B-A91B-A1981E161BA0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638800" y="1676400"/>
              <a:ext cx="27019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normal discontinuity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916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D743-27DD-45A6-9331-370BE60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FB3E0-E4E1-4A76-ABAD-A5204735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 frequencies represents the edges of images.</a:t>
            </a:r>
          </a:p>
          <a:p>
            <a:r>
              <a:rPr lang="en-US" dirty="0"/>
              <a:t>Removing the lower frequencies of an image will result in edge image!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D9774F-4EF6-4706-B4E8-371341A6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183932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258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B8A9C-207E-45EB-AC7E-5A972775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edge filters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B25C7E-4A10-4CCC-9ED4-F658006F6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C9116E-29B6-438E-A031-9E17DB4AC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85" y="609600"/>
            <a:ext cx="6239829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21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47013-84E0-4A60-864D-8D0E2E51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prewitt</a:t>
            </a:r>
            <a:r>
              <a:rPr lang="en-US" dirty="0"/>
              <a:t> has waves?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A86A-9C44-4B4E-AEF2-8104A7A25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Recalling the mean filter – we can say that </a:t>
            </a:r>
            <a:r>
              <a:rPr lang="en-US" dirty="0" err="1"/>
              <a:t>prewitt</a:t>
            </a:r>
            <a:r>
              <a:rPr lang="en-US" dirty="0"/>
              <a:t> is like two side by side rectangles.</a:t>
            </a:r>
          </a:p>
          <a:p>
            <a:r>
              <a:rPr lang="en-US" dirty="0"/>
              <a:t>Sobel is like two gaussians side by side! </a:t>
            </a:r>
          </a:p>
        </p:txBody>
      </p:sp>
      <p:pic>
        <p:nvPicPr>
          <p:cNvPr id="4" name="Picture 4" descr="Image result for gaussian 2d fft">
            <a:extLst>
              <a:ext uri="{FF2B5EF4-FFF2-40B4-BE49-F238E27FC236}">
                <a16:creationId xmlns:a16="http://schemas.microsoft.com/office/drawing/2014/main" id="{53E0DF3B-E812-4497-861C-3C0ED372E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651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303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b="1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53451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sharpening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57249"/>
            <a:ext cx="6705600" cy="4857751"/>
          </a:xfrm>
        </p:spPr>
        <p:txBody>
          <a:bodyPr/>
          <a:lstStyle/>
          <a:p>
            <a:pPr marL="385763" indent="-385763">
              <a:buAutoNum type="arabicPeriod"/>
            </a:pPr>
            <a:r>
              <a:rPr lang="en-US" dirty="0"/>
              <a:t>Obtain the high frequencies magnitude image.</a:t>
            </a:r>
          </a:p>
          <a:p>
            <a:pPr marL="385763" indent="-385763">
              <a:buAutoNum type="arabicPeriod"/>
            </a:pPr>
            <a:r>
              <a:rPr lang="en-US" dirty="0"/>
              <a:t>Enhance the edges (e.g. by multiplying with a constant&gt;1).</a:t>
            </a:r>
          </a:p>
          <a:p>
            <a:pPr marL="385763" indent="-385763">
              <a:buAutoNum type="arabicPeriod"/>
            </a:pPr>
            <a:r>
              <a:rPr lang="en-US" dirty="0"/>
              <a:t>Add the enhanced edges back to the original image.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One liner:</a:t>
            </a:r>
          </a:p>
        </p:txBody>
      </p:sp>
      <p:pic>
        <p:nvPicPr>
          <p:cNvPr id="7170" name="Picture 2" descr="https://upload.wikimedia.org/wikipedia/commons/4/43/Unsharped_ey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834390"/>
            <a:ext cx="2286000" cy="516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691DDE20-CA11-4193-A7EF-51D71A0C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724400"/>
            <a:ext cx="46291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812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Unsharp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4953000"/>
          </a:xfrm>
        </p:spPr>
        <p:txBody>
          <a:bodyPr/>
          <a:lstStyle/>
          <a:p>
            <a:r>
              <a:rPr lang="en-US" dirty="0"/>
              <a:t>The former can also be done with only low pass filtering!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was also the way that photographers enhanced edges before CV (dates to the 1930s). More on this topic here: </a:t>
            </a:r>
            <a:r>
              <a:rPr lang="en-US" dirty="0">
                <a:hlinkClick r:id="rId3"/>
              </a:rPr>
              <a:t>https://en.wikipedia.org/wiki/Unsharp_masking#Photographic_darkroom_unsharp_masking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AC96FB6-1CE2-4EEA-8B99-ADC811DBE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7" y="1295400"/>
            <a:ext cx="60293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F70A397E-D1A5-44B5-B437-D9A8133B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002234"/>
            <a:ext cx="4038600" cy="285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620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F2E8-6A6F-48C3-BE99-324D5CA7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in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04EF9-ECB6-4637-97AA-A79DED572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Rapid changes in colors.</a:t>
            </a:r>
          </a:p>
          <a:p>
            <a:r>
              <a:rPr lang="en-US" dirty="0"/>
              <a:t>Looks like steep edges if represented as a surface: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562F8C-F70D-43EA-A463-290A30ED23E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157413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02A5121-2DD5-4382-92D3-B13FFF101F9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32766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877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b="1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2069671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edge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ultimately want image of a binary mask of where there is an edge.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to do so?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1" y="2372995"/>
            <a:ext cx="5828071" cy="1226821"/>
            <a:chOff x="1447801" y="1714500"/>
            <a:chExt cx="5828071" cy="12268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1" y="1751965"/>
              <a:ext cx="5828071" cy="1189356"/>
              <a:chOff x="1447799" y="1572260"/>
              <a:chExt cx="5828071" cy="1189356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1464"/>
              <a:stretch/>
            </p:blipFill>
            <p:spPr bwMode="auto">
              <a:xfrm>
                <a:off x="1447799" y="1572548"/>
                <a:ext cx="5828071" cy="1189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B9B0C1-6126-4D21-BF8C-3986C1D44433}"/>
              </a:ext>
            </a:extLst>
          </p:cNvPr>
          <p:cNvCxnSpPr/>
          <p:nvPr/>
        </p:nvCxnSpPr>
        <p:spPr>
          <a:xfrm>
            <a:off x="3124200" y="1524000"/>
            <a:ext cx="1447800" cy="1447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36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 of an edge: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Finding maximum points in the derivative of an image is a possible way to find edges!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17145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88028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x$&#10;\end{document}&#10;"/>
  <p:tag name="EXTERNALNAME" val="Edittex"/>
  <p:tag name="BLEND" val="False"/>
  <p:tag name="TRANSPARENT" val="False"/>
  <p:tag name="BITMAPFORMAT" val="bmpmono"/>
  <p:tag name="DEBUGINTERACTIVE" val="True"/>
  <p:tag name="ORIGWIDTH" val="71.125"/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y$&#10;\end{document}&#10;"/>
  <p:tag name="EXTERNALNAME" val="Edittex"/>
  <p:tag name="BLEND" val="False"/>
  <p:tag name="TRANSPARENT" val="False"/>
  <p:tag name="BITMAPFORMAT" val="bmpmono"/>
  <p:tag name="DEBUGINTERACTIVE" val="True"/>
  <p:tag name="ORIGWIDTH" val="67.5"/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1$&#10;\end{document}&#10;"/>
  <p:tag name="EXTERNALNAME" val="Edittex"/>
  <p:tag name="BLEND" val="False"/>
  <p:tag name="TRANSPARENT" val="False"/>
  <p:tag name="BITMAPFORMAT" val="bmpmono"/>
  <p:tag name="DEBUGINTERACTIVE" val="True"/>
  <p:tag name="ORIGWIDTH" val="202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2$&#10;\end{document}&#10;"/>
  <p:tag name="EXTERNALNAME" val="Edittex"/>
  <p:tag name="BLEND" val="False"/>
  <p:tag name="TRANSPARENT" val="False"/>
  <p:tag name="BITMAPFORMAT" val="bmpmono"/>
  <p:tag name="DEBUGINTERACTIVE" val="True"/>
  <p:tag name="ORIGWIDTH" val="206.1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1800</TotalTime>
  <Words>2111</Words>
  <Application>Microsoft Office PowerPoint</Application>
  <PresentationFormat>On-screen Show (4:3)</PresentationFormat>
  <Paragraphs>438</Paragraphs>
  <Slides>55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Cambria Math</vt:lpstr>
      <vt:lpstr>Times New Roman</vt:lpstr>
      <vt:lpstr>class_layout</vt:lpstr>
      <vt:lpstr>Photo Editor Photo</vt:lpstr>
      <vt:lpstr>Edge detection</vt:lpstr>
      <vt:lpstr>Table of content</vt:lpstr>
      <vt:lpstr>Some motivation</vt:lpstr>
      <vt:lpstr>Why edges?</vt:lpstr>
      <vt:lpstr>What are edges?</vt:lpstr>
      <vt:lpstr>Representation in images</vt:lpstr>
      <vt:lpstr>Table of content</vt:lpstr>
      <vt:lpstr>How to find edge image?</vt:lpstr>
      <vt:lpstr>First order derivative</vt:lpstr>
      <vt:lpstr>Deriving the derivative</vt:lpstr>
      <vt:lpstr>1st derivative filter</vt:lpstr>
      <vt:lpstr>Symmetric 1st derivative</vt:lpstr>
      <vt:lpstr>Y direction</vt:lpstr>
      <vt:lpstr>Image gradient</vt:lpstr>
      <vt:lpstr>Gradient direction</vt:lpstr>
      <vt:lpstr>Image gradient example</vt:lpstr>
      <vt:lpstr>Prewitt filter</vt:lpstr>
      <vt:lpstr>Noise effects </vt:lpstr>
      <vt:lpstr>Solution: smoothing the noise</vt:lpstr>
      <vt:lpstr>Gaussian derivative kernel</vt:lpstr>
      <vt:lpstr>Gaussian derivative kernel 2D</vt:lpstr>
      <vt:lpstr>Sobel filter</vt:lpstr>
      <vt:lpstr>Table of content</vt:lpstr>
      <vt:lpstr>Edge thinning</vt:lpstr>
      <vt:lpstr>Naïve approach: 2nd derivative</vt:lpstr>
      <vt:lpstr>LoG</vt:lpstr>
      <vt:lpstr>Find edge in noise signal: LoG</vt:lpstr>
      <vt:lpstr>LoG quantization</vt:lpstr>
      <vt:lpstr>DoG</vt:lpstr>
      <vt:lpstr>PowerPoint Presentation</vt:lpstr>
      <vt:lpstr>Example: LoG</vt:lpstr>
      <vt:lpstr>Example: LoG</vt:lpstr>
      <vt:lpstr>Zero crossing</vt:lpstr>
      <vt:lpstr>Table of content</vt:lpstr>
      <vt:lpstr>Edge thinning</vt:lpstr>
      <vt:lpstr>Non maximum suppression</vt:lpstr>
      <vt:lpstr>NMS algorithm</vt:lpstr>
      <vt:lpstr>NMS results</vt:lpstr>
      <vt:lpstr>Table of content</vt:lpstr>
      <vt:lpstr>Edge mask</vt:lpstr>
      <vt:lpstr>First try: single threshold edge mask</vt:lpstr>
      <vt:lpstr>Hysteresis motivation</vt:lpstr>
      <vt:lpstr>hysteresis</vt:lpstr>
      <vt:lpstr>Table of content</vt:lpstr>
      <vt:lpstr>Canny edge detector</vt:lpstr>
      <vt:lpstr>Example output</vt:lpstr>
      <vt:lpstr>Different Gaussians</vt:lpstr>
      <vt:lpstr>Important note: tradeoffs</vt:lpstr>
      <vt:lpstr>Table of content</vt:lpstr>
      <vt:lpstr>HP filter</vt:lpstr>
      <vt:lpstr>Different edge filters</vt:lpstr>
      <vt:lpstr>Why prewitt has waves?</vt:lpstr>
      <vt:lpstr>Table of content</vt:lpstr>
      <vt:lpstr>Image sharpening</vt:lpstr>
      <vt:lpstr>Unsharp filter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Chechik</dc:creator>
  <cp:lastModifiedBy> </cp:lastModifiedBy>
  <cp:revision>97</cp:revision>
  <dcterms:created xsi:type="dcterms:W3CDTF">2006-08-16T00:00:00Z</dcterms:created>
  <dcterms:modified xsi:type="dcterms:W3CDTF">2019-08-09T14:06:02Z</dcterms:modified>
</cp:coreProperties>
</file>